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41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7.xml" ContentType="application/vnd.openxmlformats-officedocument.presentationml.notes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13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88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0.jpeg" ContentType="image/jpeg"/>
  <Override PartName="/ppt/media/image76.png" ContentType="image/png"/>
  <Override PartName="/ppt/media/image59.jpeg" ContentType="image/jpeg"/>
  <Override PartName="/ppt/media/image78.png" ContentType="image/png"/>
  <Override PartName="/ppt/media/image58.png" ContentType="image/png"/>
  <Override PartName="/ppt/media/image63.jpeg" ContentType="image/jpeg"/>
  <Override PartName="/ppt/media/image57.jpeg" ContentType="image/jpeg"/>
  <Override PartName="/ppt/media/image56.jpeg" ContentType="image/jpeg"/>
  <Override PartName="/ppt/media/image54.jpeg" ContentType="image/jpeg"/>
  <Override PartName="/ppt/media/image86.png" ContentType="image/png"/>
  <Override PartName="/ppt/media/image52.png" ContentType="image/png"/>
  <Override PartName="/ppt/media/image50.png" ContentType="image/png"/>
  <Override PartName="/ppt/media/image89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77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51.png" ContentType="image/png"/>
  <Override PartName="/ppt/media/image20.jpeg" ContentType="image/jpeg"/>
  <Override PartName="/ppt/media/image87.png" ContentType="image/png"/>
  <Override PartName="/ppt/media/image80.jpeg" ContentType="image/jpe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19.jpeg" ContentType="image/jpeg"/>
  <Override PartName="/ppt/media/image21.jpeg" ContentType="image/jpe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1.png" ContentType="image/png"/>
  <Override PartName="/ppt/media/image53.png" ContentType="image/png"/>
  <Override PartName="/ppt/media/image22.jpeg" ContentType="image/jpe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18.png" ContentType="image/png"/>
  <Override PartName="/ppt/media/image7.png" ContentType="image/png"/>
  <Override PartName="/ppt/media/image5.png" ContentType="image/png"/>
  <Override PartName="/ppt/media/image4.jpeg" ContentType="image/jpeg"/>
  <Override PartName="/ppt/media/image16.png" ContentType="image/png"/>
  <Override PartName="/ppt/media/image17.png" ContentType="image/png"/>
  <Override PartName="/ppt/media/image14.png" ContentType="image/png"/>
  <Override PartName="/ppt/media/image70.png" ContentType="image/png"/>
  <Override PartName="/ppt/media/image61.jpeg" ContentType="image/jpeg"/>
  <Override PartName="/ppt/media/image79.png" ContentType="image/png"/>
  <Override PartName="/ppt/media/image3.jpeg" ContentType="image/jpeg"/>
  <Override PartName="/ppt/media/image47.png" ContentType="image/png"/>
  <Override PartName="/ppt/media/image34.png" ContentType="image/png"/>
  <Override PartName="/ppt/media/image2.jpeg" ContentType="image/jpeg"/>
  <Override PartName="/ppt/media/image6.png" ContentType="image/png"/>
  <Override PartName="/ppt/media/image10.png" ContentType="image/png"/>
  <Override PartName="/ppt/media/image1.jpeg" ContentType="image/jpeg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42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42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42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3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2F21050-BE86-4C0B-B2A3-91BE03742E0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A8CD3E7-6F9F-44D8-974E-060681F901D2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744EC19-62D7-4E5D-9FCF-1907669C15C6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F226729-CA29-4AAA-A0B2-DE6FA9B05841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642A2CF-EB04-4B08-84E4-F0F79C3740A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3A36825-80AC-4314-8B24-8F4DCE2505E3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4729133-B3B2-42CF-9970-45D515770F52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1C05AD9-B2A5-4F96-A35C-168A4884BFF5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DA9D932-CB69-40A7-A7B8-7D2A89FDC92F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F50E03C-560E-4F0E-AE18-4EA2B46E9DB3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C5C2B35-8826-4057-A5A6-5085094555D6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DEDF7CC-AF0F-4E03-83BD-478B4788F546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93DF73-9C4B-48C5-964A-E72A0B15F431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6AE51EA-F804-4880-B9F4-955292245468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287F2CB-9754-4FF8-8546-5B633E977B18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A73F075-D8A6-4279-8BF5-C399B9A3E414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345AE62-A23A-4C1C-9D0C-0741BD8DCC62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3E12590-E0DC-4521-9B29-1FE9C70382D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FD26419-2016-4206-9910-0A4208F51689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D69AF2A-1FD7-4344-AA92-47BC7A7F0098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65DC04E-9DA8-465B-9FB4-AE953548B82D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FF22D59-A709-449E-8F4D-E2FF0DB721E0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9EF7B11-E38F-4DEA-BB90-421FBD69A371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3AD390D-2C20-4A02-A7F1-603A7AA8C6F3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E697603-F5F1-42C7-9455-CD38130DA471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D23A6FD-6F9D-4637-A236-7A52E94EC0AB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06C4140-810E-473C-8CD9-F2F9CF8A8B54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5AC418-7A4F-4E59-9A1F-C703C0C39972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91DF53B-B5DF-4741-813E-CD88E56EE949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96AE7D5-5B97-471E-8459-9DA249DD8202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822FC08-3CA0-4118-B4E4-AA67B2DCA720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FB07254-756D-4556-B92F-5F6C85BCCD42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74DE16E-B68F-4622-B109-A72E0FD78A6F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B3EB559-2051-4A2C-8A8E-56D903122984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043D32E-06C3-4F5A-962A-C4B00AC84D5B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B42B8BD-C8F3-4225-B3DA-AF5BDFF2D748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03500A6-4BC0-4555-BA8E-33FC2EB68332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6814408-8BF1-4338-8B61-CB19692638E6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915A34B-BA58-4677-BA2C-6FDCF584B5CD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CC76D39-CC06-4BFA-A8F6-5839E65063A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CE6633D-4F12-486F-9EE2-2BD2AC4FDC49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7.png"/><Relationship Id="rId3" Type="http://schemas.openxmlformats.org/officeDocument/2006/relationships/image" Target="../media/image28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2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"/>
          <a:stretch/>
        </p:blipFill>
        <p:spPr>
          <a:xfrm>
            <a:off x="360" y="0"/>
            <a:ext cx="200520" cy="149760"/>
          </a:xfrm>
          <a:prstGeom prst="rect">
            <a:avLst/>
          </a:prstGeom>
          <a:ln>
            <a:noFill/>
          </a:ln>
        </p:spPr>
      </p:pic>
      <p:pic>
        <p:nvPicPr>
          <p:cNvPr id="1" name="" descr=""/>
          <p:cNvPicPr/>
          <p:nvPr/>
        </p:nvPicPr>
        <p:blipFill>
          <a:blip r:embed=""/>
          <a:stretch/>
        </p:blipFill>
        <p:spPr>
          <a:xfrm>
            <a:off x="360" y="0"/>
            <a:ext cx="200520" cy="149760"/>
          </a:xfrm>
          <a:prstGeom prst="rect">
            <a:avLst/>
          </a:prstGeom>
          <a:ln>
            <a:noFill/>
          </a:ln>
        </p:spPr>
      </p:pic>
      <p:pic>
        <p:nvPicPr>
          <p:cNvPr id="2" name="Picture 7" descr=""/>
          <p:cNvPicPr/>
          <p:nvPr/>
        </p:nvPicPr>
        <p:blipFill>
          <a:blip r:embed="rId2"/>
          <a:stretch/>
        </p:blipFill>
        <p:spPr>
          <a:xfrm>
            <a:off x="9643680" y="539640"/>
            <a:ext cx="1821600" cy="759240"/>
          </a:xfrm>
          <a:prstGeom prst="rect">
            <a:avLst/>
          </a:prstGeom>
          <a:ln>
            <a:noFill/>
          </a:ln>
        </p:spPr>
      </p:pic>
      <p:pic>
        <p:nvPicPr>
          <p:cNvPr id="3" name="Picture 20" descr=""/>
          <p:cNvPicPr/>
          <p:nvPr/>
        </p:nvPicPr>
        <p:blipFill>
          <a:blip r:embed="rId3"/>
          <a:stretch/>
        </p:blipFill>
        <p:spPr>
          <a:xfrm>
            <a:off x="0" y="539640"/>
            <a:ext cx="9263880" cy="759240"/>
          </a:xfrm>
          <a:prstGeom prst="rect">
            <a:avLst/>
          </a:prstGeom>
          <a:ln>
            <a:noFill/>
          </a:ln>
        </p:spPr>
      </p:pic>
      <p:sp>
        <p:nvSpPr>
          <p:cNvPr id="4" name="Line 1"/>
          <p:cNvSpPr/>
          <p:nvPr/>
        </p:nvSpPr>
        <p:spPr>
          <a:xfrm>
            <a:off x="719640" y="6135480"/>
            <a:ext cx="10748160" cy="0"/>
          </a:xfrm>
          <a:prstGeom prst="line">
            <a:avLst/>
          </a:prstGeom>
          <a:ln w="9360">
            <a:solidFill>
              <a:srgbClr val="4f81bd"/>
            </a:solidFill>
            <a:round/>
          </a:ln>
        </p:spPr>
      </p:sp>
      <p:pic>
        <p:nvPicPr>
          <p:cNvPr id="5" name="Picture 9" descr=""/>
          <p:cNvPicPr/>
          <p:nvPr/>
        </p:nvPicPr>
        <p:blipFill>
          <a:blip r:embed="rId4"/>
          <a:stretch/>
        </p:blipFill>
        <p:spPr>
          <a:xfrm>
            <a:off x="8587440" y="539640"/>
            <a:ext cx="2877840" cy="1203480"/>
          </a:xfrm>
          <a:prstGeom prst="rect">
            <a:avLst/>
          </a:prstGeom>
          <a:ln>
            <a:noFill/>
          </a:ln>
        </p:spPr>
      </p:pic>
      <p:pic>
        <p:nvPicPr>
          <p:cNvPr id="6" name="Picture 15" descr=""/>
          <p:cNvPicPr/>
          <p:nvPr/>
        </p:nvPicPr>
        <p:blipFill>
          <a:blip r:embed="rId5"/>
          <a:stretch/>
        </p:blipFill>
        <p:spPr>
          <a:xfrm>
            <a:off x="0" y="2286000"/>
            <a:ext cx="11469600" cy="2283120"/>
          </a:xfrm>
          <a:prstGeom prst="rect">
            <a:avLst/>
          </a:prstGeom>
          <a:ln>
            <a:noFill/>
          </a:ln>
        </p:spPr>
      </p:pic>
      <p:pic>
        <p:nvPicPr>
          <p:cNvPr id="7" name="" descr=""/>
          <p:cNvPicPr/>
          <p:nvPr/>
        </p:nvPicPr>
        <p:blipFill>
          <a:blip r:embed=""/>
          <a:stretch/>
        </p:blipFill>
        <p:spPr>
          <a:xfrm>
            <a:off x="360" y="0"/>
            <a:ext cx="200520" cy="149760"/>
          </a:xfrm>
          <a:prstGeom prst="rect">
            <a:avLst/>
          </a:prstGeom>
          <a:ln>
            <a:noFill/>
          </a:ln>
        </p:spPr>
      </p:pic>
      <p:pic>
        <p:nvPicPr>
          <p:cNvPr id="8" name="" descr=""/>
          <p:cNvPicPr/>
          <p:nvPr/>
        </p:nvPicPr>
        <p:blipFill>
          <a:blip r:embed=""/>
          <a:stretch/>
        </p:blipFill>
        <p:spPr>
          <a:xfrm>
            <a:off x="360" y="0"/>
            <a:ext cx="200520" cy="149760"/>
          </a:xfrm>
          <a:prstGeom prst="rect">
            <a:avLst/>
          </a:prstGeom>
          <a:ln>
            <a:noFill/>
          </a:ln>
        </p:spPr>
      </p:pic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11521440" y="6210360"/>
            <a:ext cx="455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fld id="{5053A20E-89DE-4C93-9883-3DE3A42BF919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35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1521440" y="6210360"/>
            <a:ext cx="455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fld id="{659290F7-A4CD-4C2F-BF56-06A045281297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3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389" name="PlaceHolder 4"/>
          <p:cNvSpPr>
            <a:spLocks noGrp="1"/>
          </p:cNvSpPr>
          <p:nvPr>
            <p:ph type="dt"/>
          </p:nvPr>
        </p:nvSpPr>
        <p:spPr>
          <a:xfrm>
            <a:off x="609480" y="6247440"/>
            <a:ext cx="2840400" cy="4726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90" name="PlaceHolder 5"/>
          <p:cNvSpPr>
            <a:spLocks noGrp="1"/>
          </p:cNvSpPr>
          <p:nvPr>
            <p:ph type="ftr"/>
          </p:nvPr>
        </p:nvSpPr>
        <p:spPr>
          <a:xfrm>
            <a:off x="4169520" y="6247440"/>
            <a:ext cx="3864240" cy="4726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391" name="PlaceHolder 6"/>
          <p:cNvSpPr>
            <a:spLocks noGrp="1"/>
          </p:cNvSpPr>
          <p:nvPr>
            <p:ph type="sldNum"/>
          </p:nvPr>
        </p:nvSpPr>
        <p:spPr>
          <a:xfrm>
            <a:off x="8741520" y="6247440"/>
            <a:ext cx="2840400" cy="472680"/>
          </a:xfrm>
          <a:prstGeom prst="rect">
            <a:avLst/>
          </a:prstGeom>
        </p:spPr>
        <p:txBody>
          <a:bodyPr lIns="90000" rIns="90000" tIns="45000" bIns="45000"/>
          <a:p>
            <a:pPr algn="r"/>
            <a:fld id="{17C109A3-0E6B-43E7-BD01-D4AB849B29AA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1521440" y="6210360"/>
            <a:ext cx="455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fld id="{852CF77F-D977-4CA2-8E2E-13FCDC9DE0F6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1521440" y="6210360"/>
            <a:ext cx="455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fld id="{5AC9C202-C2A1-45A4-A790-FE3BE4086675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1521440" y="6210360"/>
            <a:ext cx="455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fld id="{B56D2217-D0FD-4A84-8953-625E5BA1F327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1521440" y="6210360"/>
            <a:ext cx="455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fld id="{4A780F42-BFD6-4AB0-9559-CB102622E869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1521440" y="6210360"/>
            <a:ext cx="455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fld id="{80671281-710C-4716-841A-6366AF39CACA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1521440" y="6210360"/>
            <a:ext cx="455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fld id="{50E8C9D8-A266-4957-9BE1-59357892303A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23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"/>
          <a:stretch/>
        </p:blipFill>
        <p:spPr>
          <a:xfrm>
            <a:off x="360" y="0"/>
            <a:ext cx="200520" cy="14976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"/>
          <a:stretch/>
        </p:blipFill>
        <p:spPr>
          <a:xfrm>
            <a:off x="360" y="0"/>
            <a:ext cx="200520" cy="149760"/>
          </a:xfrm>
          <a:prstGeom prst="rect">
            <a:avLst/>
          </a:prstGeom>
          <a:ln>
            <a:noFill/>
          </a:ln>
        </p:spPr>
      </p:pic>
      <p:pic>
        <p:nvPicPr>
          <p:cNvPr id="269" name="Picture 7" descr=""/>
          <p:cNvPicPr/>
          <p:nvPr/>
        </p:nvPicPr>
        <p:blipFill>
          <a:blip r:embed="rId2"/>
          <a:stretch/>
        </p:blipFill>
        <p:spPr>
          <a:xfrm>
            <a:off x="9643680" y="539640"/>
            <a:ext cx="1821600" cy="759240"/>
          </a:xfrm>
          <a:prstGeom prst="rect">
            <a:avLst/>
          </a:prstGeom>
          <a:ln>
            <a:noFill/>
          </a:ln>
        </p:spPr>
      </p:pic>
      <p:pic>
        <p:nvPicPr>
          <p:cNvPr id="270" name="Picture 20" descr=""/>
          <p:cNvPicPr/>
          <p:nvPr/>
        </p:nvPicPr>
        <p:blipFill>
          <a:blip r:embed="rId3"/>
          <a:stretch/>
        </p:blipFill>
        <p:spPr>
          <a:xfrm>
            <a:off x="0" y="539640"/>
            <a:ext cx="9263880" cy="759240"/>
          </a:xfrm>
          <a:prstGeom prst="rect">
            <a:avLst/>
          </a:prstGeom>
          <a:ln>
            <a:noFill/>
          </a:ln>
        </p:spPr>
      </p:pic>
      <p:sp>
        <p:nvSpPr>
          <p:cNvPr id="271" name="Line 1"/>
          <p:cNvSpPr/>
          <p:nvPr/>
        </p:nvSpPr>
        <p:spPr>
          <a:xfrm>
            <a:off x="719640" y="6135480"/>
            <a:ext cx="10748160" cy="0"/>
          </a:xfrm>
          <a:prstGeom prst="line">
            <a:avLst/>
          </a:prstGeom>
          <a:ln w="9360">
            <a:solidFill>
              <a:srgbClr val="4f81bd"/>
            </a:solidFill>
            <a:round/>
          </a:ln>
        </p:spPr>
      </p:sp>
      <p:pic>
        <p:nvPicPr>
          <p:cNvPr id="272" name="Picture 9" descr=""/>
          <p:cNvPicPr/>
          <p:nvPr/>
        </p:nvPicPr>
        <p:blipFill>
          <a:blip r:embed="rId4"/>
          <a:stretch/>
        </p:blipFill>
        <p:spPr>
          <a:xfrm>
            <a:off x="8587440" y="539640"/>
            <a:ext cx="2877840" cy="1203480"/>
          </a:xfrm>
          <a:prstGeom prst="rect">
            <a:avLst/>
          </a:prstGeom>
          <a:ln>
            <a:noFill/>
          </a:ln>
        </p:spPr>
      </p:pic>
      <p:pic>
        <p:nvPicPr>
          <p:cNvPr id="273" name="Picture 15" descr=""/>
          <p:cNvPicPr/>
          <p:nvPr/>
        </p:nvPicPr>
        <p:blipFill>
          <a:blip r:embed="rId5"/>
          <a:stretch/>
        </p:blipFill>
        <p:spPr>
          <a:xfrm>
            <a:off x="0" y="2286000"/>
            <a:ext cx="11469600" cy="228312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"/>
          <a:stretch/>
        </p:blipFill>
        <p:spPr>
          <a:xfrm>
            <a:off x="360" y="0"/>
            <a:ext cx="200520" cy="14976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"/>
          <a:stretch/>
        </p:blipFill>
        <p:spPr>
          <a:xfrm>
            <a:off x="360" y="0"/>
            <a:ext cx="200520" cy="149760"/>
          </a:xfrm>
          <a:prstGeom prst="rect">
            <a:avLst/>
          </a:prstGeom>
          <a:ln>
            <a:noFill/>
          </a:ln>
        </p:spPr>
      </p:pic>
      <p:sp>
        <p:nvSpPr>
          <p:cNvPr id="27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1521440" y="6210360"/>
            <a:ext cx="455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fld id="{CD0AE0B7-09A6-4AFF-98F6-B3CD29E01A00}" type="slidenum"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/>
          </a:p>
        </p:txBody>
      </p:sp>
      <p:sp>
        <p:nvSpPr>
          <p:cNvPr id="31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jpeg"/><Relationship Id="rId3" Type="http://schemas.openxmlformats.org/officeDocument/2006/relationships/image" Target="../media/image57.jpe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jpeg"/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jpeg"/><Relationship Id="rId5" Type="http://schemas.openxmlformats.org/officeDocument/2006/relationships/slideLayout" Target="../slideLayouts/slideLayout97.xml"/><Relationship Id="rId6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2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19640" y="4932720"/>
            <a:ext cx="10745640" cy="3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c50e1f"/>
                </a:solidFill>
                <a:latin typeface="Arial"/>
                <a:ea typeface="DejaVu Sans"/>
              </a:rPr>
              <a:t>Shared Robo-Vision</a:t>
            </a:r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719640" y="5659560"/>
            <a:ext cx="1074564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717171"/>
                </a:solidFill>
                <a:latin typeface="Arial"/>
                <a:ea typeface="DejaVu Sans"/>
              </a:rPr>
              <a:t>Alberto Vaccari | Yu Liu | Dapeng Lan</a:t>
            </a:r>
            <a:endParaRPr/>
          </a:p>
        </p:txBody>
      </p:sp>
      <p:sp>
        <p:nvSpPr>
          <p:cNvPr id="433" name="CustomShape 3"/>
          <p:cNvSpPr/>
          <p:nvPr/>
        </p:nvSpPr>
        <p:spPr>
          <a:xfrm>
            <a:off x="9509760" y="6217920"/>
            <a:ext cx="2192400" cy="5464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68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69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Objectives</a:t>
            </a:r>
            <a:endParaRPr/>
          </a:p>
        </p:txBody>
      </p:sp>
      <p:sp>
        <p:nvSpPr>
          <p:cNvPr id="470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4"/>
          <p:cNvSpPr/>
          <p:nvPr/>
        </p:nvSpPr>
        <p:spPr>
          <a:xfrm>
            <a:off x="839520" y="193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Transmit HD images (1920*1080) from 2 ZedBoards to a computer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Perform some degree of image processing directly on the ZedBoards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Track the position of the robots on the field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Track the position of the ball on the field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Record a match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Replay a recorded match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Control the movements of the robots from the server application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7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74" name="CustomShape 2"/>
          <p:cNvSpPr/>
          <p:nvPr/>
        </p:nvSpPr>
        <p:spPr>
          <a:xfrm>
            <a:off x="839160" y="276732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Roles</a:t>
            </a:r>
            <a:endParaRPr/>
          </a:p>
        </p:txBody>
      </p:sp>
      <p:sp>
        <p:nvSpPr>
          <p:cNvPr id="475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77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78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Roles</a:t>
            </a:r>
            <a:endParaRPr/>
          </a:p>
        </p:txBody>
      </p:sp>
      <p:sp>
        <p:nvSpPr>
          <p:cNvPr id="479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81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82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Roles</a:t>
            </a:r>
            <a:endParaRPr/>
          </a:p>
        </p:txBody>
      </p:sp>
      <p:sp>
        <p:nvSpPr>
          <p:cNvPr id="483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4"/>
          <p:cNvSpPr/>
          <p:nvPr/>
        </p:nvSpPr>
        <p:spPr>
          <a:xfrm>
            <a:off x="839520" y="1720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Alberto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Tracking of the robots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Tracking of the ball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Recording a match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Replaying a saved match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Communication and control of the robots</a:t>
            </a:r>
            <a:endParaRPr/>
          </a:p>
          <a:p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Yu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Receiving images from the ZedBoard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Image pre-processing on the ZedBoards</a:t>
            </a:r>
            <a:endParaRPr/>
          </a:p>
          <a:p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Dapeng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Fetching HD images from FMC-Imageon V2000C camera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Transmission of HD images from 2 ZedBoards to the server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Image pre-processing on the ZedBoards</a:t>
            </a:r>
            <a:endParaRPr/>
          </a:p>
          <a:p>
            <a:endParaRPr/>
          </a:p>
          <a:p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86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87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Roles</a:t>
            </a:r>
            <a:endParaRPr/>
          </a:p>
        </p:txBody>
      </p:sp>
      <p:sp>
        <p:nvSpPr>
          <p:cNvPr id="488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4"/>
          <p:cNvSpPr/>
          <p:nvPr/>
        </p:nvSpPr>
        <p:spPr>
          <a:xfrm>
            <a:off x="839520" y="1720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Alberto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Tracking of the robots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Tracking of the ball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Recording a match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Replaying a saved match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Communication and control of the robots</a:t>
            </a:r>
            <a:endParaRPr/>
          </a:p>
          <a:p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Yu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☑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Receiving images from the ZedBoard</a:t>
            </a:r>
            <a:endParaRPr/>
          </a:p>
          <a:p>
            <a:r>
              <a:rPr lang="en-US" sz="2400" strike="noStrike">
                <a:solidFill>
                  <a:srgbClr val="ff99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ff9900"/>
                </a:solidFill>
                <a:latin typeface="Arial"/>
                <a:ea typeface="微软雅黑"/>
              </a:rPr>
              <a:t>☐ </a:t>
            </a:r>
            <a:r>
              <a:rPr lang="en-US" sz="2400" strike="noStrike">
                <a:solidFill>
                  <a:srgbClr val="ff9900"/>
                </a:solidFill>
                <a:latin typeface="Arial"/>
                <a:ea typeface="微软雅黑"/>
              </a:rPr>
              <a:t>Image pre-processing on the ZedBoards</a:t>
            </a:r>
            <a:endParaRPr/>
          </a:p>
          <a:p>
            <a:r>
              <a:rPr b="1"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Dapeng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/>
          </a:p>
          <a:p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☑ </a:t>
            </a:r>
            <a:r>
              <a:rPr lang="en-US" sz="2400" strike="noStrike">
                <a:solidFill>
                  <a:srgbClr val="00cc00"/>
                </a:solidFill>
                <a:latin typeface="Arial"/>
                <a:ea typeface="微软雅黑"/>
              </a:rPr>
              <a:t>Fetching HD images from FMC-Imageon V2000C camera</a:t>
            </a:r>
            <a:endParaRPr/>
          </a:p>
          <a:p>
            <a:r>
              <a:rPr lang="en-US" sz="2400" strike="noStrike">
                <a:solidFill>
                  <a:srgbClr val="ff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ff0000"/>
                </a:solidFill>
                <a:latin typeface="Arial"/>
                <a:ea typeface="微软雅黑"/>
              </a:rPr>
              <a:t>☒ </a:t>
            </a:r>
            <a:r>
              <a:rPr lang="en-US" sz="2400" strike="noStrike">
                <a:solidFill>
                  <a:srgbClr val="ff0000"/>
                </a:solidFill>
                <a:latin typeface="Arial"/>
                <a:ea typeface="微软雅黑"/>
              </a:rPr>
              <a:t>Transmission of HD images from 2 ZedBoards to the server</a:t>
            </a:r>
            <a:endParaRPr/>
          </a:p>
          <a:p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微软雅黑"/>
              </a:rPr>
              <a:t>☐</a:t>
            </a:r>
            <a:r>
              <a:rPr lang="en-US" sz="2400" strike="noStrike">
                <a:solidFill>
                  <a:srgbClr val="ff9900"/>
                </a:solidFill>
                <a:latin typeface="Arial"/>
                <a:ea typeface="微软雅黑"/>
              </a:rPr>
              <a:t> </a:t>
            </a:r>
            <a:r>
              <a:rPr lang="en-US" sz="2400" strike="noStrike">
                <a:solidFill>
                  <a:srgbClr val="ff9900"/>
                </a:solidFill>
                <a:latin typeface="Arial"/>
                <a:ea typeface="微软雅黑"/>
              </a:rPr>
              <a:t>Image pre-processing on the ZedBoards</a:t>
            </a:r>
            <a:endParaRPr/>
          </a:p>
          <a:p>
            <a:endParaRPr/>
          </a:p>
          <a:p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91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92" name="CustomShape 2"/>
          <p:cNvSpPr/>
          <p:nvPr/>
        </p:nvSpPr>
        <p:spPr>
          <a:xfrm>
            <a:off x="839160" y="276732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</a:t>
            </a:r>
            <a:endParaRPr/>
          </a:p>
        </p:txBody>
      </p:sp>
      <p:sp>
        <p:nvSpPr>
          <p:cNvPr id="493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95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96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</a:t>
            </a:r>
            <a:endParaRPr/>
          </a:p>
        </p:txBody>
      </p:sp>
      <p:sp>
        <p:nvSpPr>
          <p:cNvPr id="497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9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00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- Introduction</a:t>
            </a:r>
            <a:endParaRPr/>
          </a:p>
        </p:txBody>
      </p:sp>
      <p:sp>
        <p:nvSpPr>
          <p:cNvPr id="501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0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- Results</a:t>
            </a:r>
            <a:endParaRPr/>
          </a:p>
        </p:txBody>
      </p:sp>
      <p:sp>
        <p:nvSpPr>
          <p:cNvPr id="505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07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08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Hardware – Problems</a:t>
            </a:r>
            <a:endParaRPr/>
          </a:p>
        </p:txBody>
      </p:sp>
      <p:sp>
        <p:nvSpPr>
          <p:cNvPr id="509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35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36" name="CustomShape 2"/>
          <p:cNvSpPr/>
          <p:nvPr/>
        </p:nvSpPr>
        <p:spPr>
          <a:xfrm>
            <a:off x="839160" y="276732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Introduction</a:t>
            </a:r>
            <a:endParaRPr/>
          </a:p>
        </p:txBody>
      </p:sp>
      <p:sp>
        <p:nvSpPr>
          <p:cNvPr id="437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11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12" name="CustomShape 2"/>
          <p:cNvSpPr/>
          <p:nvPr/>
        </p:nvSpPr>
        <p:spPr>
          <a:xfrm>
            <a:off x="839160" y="276732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</a:t>
            </a:r>
            <a:endParaRPr/>
          </a:p>
        </p:txBody>
      </p:sp>
      <p:sp>
        <p:nvSpPr>
          <p:cNvPr id="513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15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16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517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1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20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521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4"/>
          <p:cNvSpPr/>
          <p:nvPr/>
        </p:nvSpPr>
        <p:spPr>
          <a:xfrm>
            <a:off x="839520" y="193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already existing patterns on Nao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24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25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526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4"/>
          <p:cNvSpPr/>
          <p:nvPr/>
        </p:nvSpPr>
        <p:spPr>
          <a:xfrm>
            <a:off x="839520" y="193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already existing patterns on Nao</a:t>
            </a:r>
            <a:endParaRPr/>
          </a:p>
        </p:txBody>
      </p:sp>
      <p:pic>
        <p:nvPicPr>
          <p:cNvPr id="528" name="" descr=""/>
          <p:cNvPicPr/>
          <p:nvPr/>
        </p:nvPicPr>
        <p:blipFill>
          <a:blip r:embed="rId2"/>
          <a:stretch/>
        </p:blipFill>
        <p:spPr>
          <a:xfrm>
            <a:off x="2547720" y="2958840"/>
            <a:ext cx="2745000" cy="367560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30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31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532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4"/>
          <p:cNvSpPr/>
          <p:nvPr/>
        </p:nvSpPr>
        <p:spPr>
          <a:xfrm>
            <a:off x="839520" y="193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already existing patterns on Nao</a:t>
            </a:r>
            <a:endParaRPr/>
          </a:p>
        </p:txBody>
      </p:sp>
      <p:pic>
        <p:nvPicPr>
          <p:cNvPr id="534" name="" descr=""/>
          <p:cNvPicPr/>
          <p:nvPr/>
        </p:nvPicPr>
        <p:blipFill>
          <a:blip r:embed="rId2"/>
          <a:stretch/>
        </p:blipFill>
        <p:spPr>
          <a:xfrm>
            <a:off x="2547720" y="2958840"/>
            <a:ext cx="2745000" cy="36756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535" name="" descr=""/>
          <p:cNvPicPr/>
          <p:nvPr/>
        </p:nvPicPr>
        <p:blipFill>
          <a:blip r:embed="rId3"/>
          <a:srcRect l="0" t="0" r="8481" b="0"/>
          <a:stretch/>
        </p:blipFill>
        <p:spPr>
          <a:xfrm>
            <a:off x="9417600" y="4207680"/>
            <a:ext cx="1463040" cy="154188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37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38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539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4"/>
          <p:cNvSpPr/>
          <p:nvPr/>
        </p:nvSpPr>
        <p:spPr>
          <a:xfrm>
            <a:off x="839520" y="193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already existing patterns on Nao</a:t>
            </a:r>
            <a:endParaRPr/>
          </a:p>
        </p:txBody>
      </p:sp>
      <p:pic>
        <p:nvPicPr>
          <p:cNvPr id="541" name="" descr=""/>
          <p:cNvPicPr/>
          <p:nvPr/>
        </p:nvPicPr>
        <p:blipFill>
          <a:blip r:embed="rId2"/>
          <a:stretch/>
        </p:blipFill>
        <p:spPr>
          <a:xfrm>
            <a:off x="2547720" y="2958840"/>
            <a:ext cx="2745000" cy="36756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542" name="" descr=""/>
          <p:cNvPicPr/>
          <p:nvPr/>
        </p:nvPicPr>
        <p:blipFill>
          <a:blip r:embed="rId3"/>
          <a:stretch/>
        </p:blipFill>
        <p:spPr>
          <a:xfrm>
            <a:off x="6176520" y="2972880"/>
            <a:ext cx="2725920" cy="36500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543" name="Line 5"/>
          <p:cNvSpPr/>
          <p:nvPr/>
        </p:nvSpPr>
        <p:spPr>
          <a:xfrm>
            <a:off x="5339880" y="4892400"/>
            <a:ext cx="822600" cy="0"/>
          </a:xfrm>
          <a:prstGeom prst="line">
            <a:avLst/>
          </a:prstGeom>
          <a:ln w="9144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544" name="" descr=""/>
          <p:cNvPicPr/>
          <p:nvPr/>
        </p:nvPicPr>
        <p:blipFill>
          <a:blip r:embed="rId4"/>
          <a:srcRect l="0" t="0" r="8481" b="0"/>
          <a:stretch/>
        </p:blipFill>
        <p:spPr>
          <a:xfrm>
            <a:off x="9417600" y="4207680"/>
            <a:ext cx="1463040" cy="154188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46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47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548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4"/>
          <p:cNvSpPr/>
          <p:nvPr/>
        </p:nvSpPr>
        <p:spPr>
          <a:xfrm>
            <a:off x="839520" y="193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already existing patterns on Nao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Add marker to uniquely identify each robot</a:t>
            </a:r>
            <a:endParaRPr/>
          </a:p>
        </p:txBody>
      </p:sp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3783960" y="3420360"/>
            <a:ext cx="4379040" cy="328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52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53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554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4"/>
          <p:cNvSpPr/>
          <p:nvPr/>
        </p:nvSpPr>
        <p:spPr>
          <a:xfrm>
            <a:off x="839520" y="193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Problems with initial intuition: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Custom shape matching not directly providing angles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Additional processing for the custom ID marker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57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58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559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4"/>
          <p:cNvSpPr/>
          <p:nvPr/>
        </p:nvSpPr>
        <p:spPr>
          <a:xfrm>
            <a:off x="839520" y="193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Problems with initial intuition: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Custom shape matching not directly providing angles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Additional processing for the custom ID marker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Solution: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62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63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564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4"/>
          <p:cNvSpPr/>
          <p:nvPr/>
        </p:nvSpPr>
        <p:spPr>
          <a:xfrm>
            <a:off x="839520" y="193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Problems with initial intuition: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Custom shape matching not directly providing angles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Additional processing for the custom ID marker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Solution:</a:t>
            </a: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b="1"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ArUco markers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66" name="" descr=""/>
          <p:cNvPicPr/>
          <p:nvPr/>
        </p:nvPicPr>
        <p:blipFill>
          <a:blip r:embed="rId2"/>
          <a:stretch/>
        </p:blipFill>
        <p:spPr>
          <a:xfrm>
            <a:off x="9462600" y="3807000"/>
            <a:ext cx="1418400" cy="140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3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40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Introduction</a:t>
            </a:r>
            <a:endParaRPr/>
          </a:p>
        </p:txBody>
      </p:sp>
      <p:sp>
        <p:nvSpPr>
          <p:cNvPr id="441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568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Tracking</a:t>
            </a:r>
            <a:endParaRPr/>
          </a:p>
        </p:txBody>
      </p:sp>
      <p:sp>
        <p:nvSpPr>
          <p:cNvPr id="569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4"/>
          <p:cNvSpPr/>
          <p:nvPr/>
        </p:nvSpPr>
        <p:spPr>
          <a:xfrm>
            <a:off x="839520" y="193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Problems with initial intuition: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Custom shape matching not directly providing angles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Additional processing for the custom ID marker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Solution:</a:t>
            </a: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b="1"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ArUco markers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Provide 3D coordinates and marker rotation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Provide up to 1023 unique ID's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Easy implementation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Rapid markers detection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71" name="" descr=""/>
          <p:cNvPicPr/>
          <p:nvPr/>
        </p:nvPicPr>
        <p:blipFill>
          <a:blip r:embed="rId1"/>
          <a:stretch/>
        </p:blipFill>
        <p:spPr>
          <a:xfrm>
            <a:off x="9462600" y="3807000"/>
            <a:ext cx="1418400" cy="1404720"/>
          </a:xfrm>
          <a:prstGeom prst="rect">
            <a:avLst/>
          </a:prstGeom>
          <a:ln>
            <a:noFill/>
          </a:ln>
        </p:spPr>
      </p:pic>
      <p:pic>
        <p:nvPicPr>
          <p:cNvPr id="572" name="图片 3" descr=""/>
          <p:cNvPicPr/>
          <p:nvPr/>
        </p:nvPicPr>
        <p:blipFill>
          <a:blip r:embed="rId2"/>
          <a:stretch/>
        </p:blipFill>
        <p:spPr>
          <a:xfrm>
            <a:off x="0" y="365400"/>
            <a:ext cx="11175840" cy="70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74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75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Ball Tracking</a:t>
            </a:r>
            <a:endParaRPr/>
          </a:p>
        </p:txBody>
      </p:sp>
      <p:sp>
        <p:nvSpPr>
          <p:cNvPr id="576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78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79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Ball Tracking</a:t>
            </a:r>
            <a:endParaRPr/>
          </a:p>
        </p:txBody>
      </p:sp>
      <p:sp>
        <p:nvSpPr>
          <p:cNvPr id="580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4"/>
          <p:cNvSpPr/>
          <p:nvPr/>
        </p:nvSpPr>
        <p:spPr>
          <a:xfrm>
            <a:off x="664920" y="175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Filter non-red elements from the frame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HoughCircles to find circular objects with specific size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8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Ball Tracking</a:t>
            </a:r>
            <a:endParaRPr/>
          </a:p>
        </p:txBody>
      </p:sp>
      <p:sp>
        <p:nvSpPr>
          <p:cNvPr id="585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4"/>
          <p:cNvSpPr/>
          <p:nvPr/>
        </p:nvSpPr>
        <p:spPr>
          <a:xfrm>
            <a:off x="664920" y="175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Filter non-red elements from the frame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HoughCircles to find circular objects with specific size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87" name="" descr=""/>
          <p:cNvPicPr/>
          <p:nvPr/>
        </p:nvPicPr>
        <p:blipFill>
          <a:blip r:embed="rId2"/>
          <a:stretch/>
        </p:blipFill>
        <p:spPr>
          <a:xfrm>
            <a:off x="1604880" y="3180240"/>
            <a:ext cx="2620800" cy="349488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8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90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Ball Tracking</a:t>
            </a:r>
            <a:endParaRPr/>
          </a:p>
        </p:txBody>
      </p:sp>
      <p:sp>
        <p:nvSpPr>
          <p:cNvPr id="591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4"/>
          <p:cNvSpPr/>
          <p:nvPr/>
        </p:nvSpPr>
        <p:spPr>
          <a:xfrm>
            <a:off x="664920" y="175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Filter non-red elements from the frame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HoughCircles to find circular objects with specific size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93" name="" descr=""/>
          <p:cNvPicPr/>
          <p:nvPr/>
        </p:nvPicPr>
        <p:blipFill>
          <a:blip r:embed="rId2"/>
          <a:stretch/>
        </p:blipFill>
        <p:spPr>
          <a:xfrm>
            <a:off x="1604880" y="3180240"/>
            <a:ext cx="2620800" cy="349488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594" name="" descr=""/>
          <p:cNvPicPr/>
          <p:nvPr/>
        </p:nvPicPr>
        <p:blipFill>
          <a:blip r:embed="rId3"/>
          <a:stretch/>
        </p:blipFill>
        <p:spPr>
          <a:xfrm>
            <a:off x="5001840" y="3164760"/>
            <a:ext cx="2627280" cy="350316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596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597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Ball Tracking</a:t>
            </a:r>
            <a:endParaRPr/>
          </a:p>
        </p:txBody>
      </p:sp>
      <p:sp>
        <p:nvSpPr>
          <p:cNvPr id="598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4"/>
          <p:cNvSpPr/>
          <p:nvPr/>
        </p:nvSpPr>
        <p:spPr>
          <a:xfrm>
            <a:off x="664920" y="1756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Initial intuition: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Filter non-red elements from the frame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Use HoughCircles to find circular objects with specific size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00" name="" descr=""/>
          <p:cNvPicPr/>
          <p:nvPr/>
        </p:nvPicPr>
        <p:blipFill>
          <a:blip r:embed="rId2"/>
          <a:stretch/>
        </p:blipFill>
        <p:spPr>
          <a:xfrm>
            <a:off x="1604880" y="3180240"/>
            <a:ext cx="2620800" cy="349488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601" name="" descr=""/>
          <p:cNvPicPr/>
          <p:nvPr/>
        </p:nvPicPr>
        <p:blipFill>
          <a:blip r:embed="rId3"/>
          <a:stretch/>
        </p:blipFill>
        <p:spPr>
          <a:xfrm>
            <a:off x="5001840" y="3164400"/>
            <a:ext cx="2627280" cy="350316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602" name="" descr=""/>
          <p:cNvPicPr/>
          <p:nvPr/>
        </p:nvPicPr>
        <p:blipFill>
          <a:blip r:embed="rId4"/>
          <a:stretch/>
        </p:blipFill>
        <p:spPr>
          <a:xfrm>
            <a:off x="8280000" y="3147840"/>
            <a:ext cx="2645640" cy="352836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04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605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Control</a:t>
            </a:r>
            <a:endParaRPr/>
          </a:p>
        </p:txBody>
      </p:sp>
      <p:sp>
        <p:nvSpPr>
          <p:cNvPr id="606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08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609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Control</a:t>
            </a:r>
            <a:endParaRPr/>
          </a:p>
        </p:txBody>
      </p:sp>
      <p:sp>
        <p:nvSpPr>
          <p:cNvPr id="610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4"/>
          <p:cNvSpPr/>
          <p:nvPr/>
        </p:nvSpPr>
        <p:spPr>
          <a:xfrm>
            <a:off x="664920" y="1360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Control robots from the application through the network (WiFi, using UDP):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1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614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Control</a:t>
            </a:r>
            <a:endParaRPr/>
          </a:p>
        </p:txBody>
      </p:sp>
      <p:sp>
        <p:nvSpPr>
          <p:cNvPr id="615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4"/>
          <p:cNvSpPr/>
          <p:nvPr/>
        </p:nvSpPr>
        <p:spPr>
          <a:xfrm>
            <a:off x="664920" y="1360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Control robots from the application through the network (WiFi, using UDP):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17" name="" descr=""/>
          <p:cNvPicPr/>
          <p:nvPr/>
        </p:nvPicPr>
        <p:blipFill>
          <a:blip r:embed="rId2"/>
          <a:stretch/>
        </p:blipFill>
        <p:spPr>
          <a:xfrm>
            <a:off x="4399560" y="2377440"/>
            <a:ext cx="2732760" cy="429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19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620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Control</a:t>
            </a:r>
            <a:endParaRPr/>
          </a:p>
        </p:txBody>
      </p:sp>
      <p:sp>
        <p:nvSpPr>
          <p:cNvPr id="621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4"/>
          <p:cNvSpPr/>
          <p:nvPr/>
        </p:nvSpPr>
        <p:spPr>
          <a:xfrm>
            <a:off x="664920" y="1360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Control robots from the application through the network (WiFi, using UDP):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23" name="" descr=""/>
          <p:cNvPicPr/>
          <p:nvPr/>
        </p:nvPicPr>
        <p:blipFill>
          <a:blip r:embed="rId2"/>
          <a:stretch/>
        </p:blipFill>
        <p:spPr>
          <a:xfrm>
            <a:off x="4399560" y="2377440"/>
            <a:ext cx="2715120" cy="426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43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44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Introduction</a:t>
            </a:r>
            <a:endParaRPr/>
          </a:p>
        </p:txBody>
      </p:sp>
      <p:sp>
        <p:nvSpPr>
          <p:cNvPr id="445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&lt;TO DO&gt;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25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626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Software – Robot Control</a:t>
            </a:r>
            <a:endParaRPr/>
          </a:p>
        </p:txBody>
      </p:sp>
      <p:sp>
        <p:nvSpPr>
          <p:cNvPr id="627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4"/>
          <p:cNvSpPr/>
          <p:nvPr/>
        </p:nvSpPr>
        <p:spPr>
          <a:xfrm>
            <a:off x="664920" y="1360800"/>
            <a:ext cx="1086228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微软雅黑"/>
              </a:rPr>
              <a:t>Robot information (Team Name, Team Colour, Players and IPs) stored in configuration file: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29" name="" descr=""/>
          <p:cNvPicPr/>
          <p:nvPr/>
        </p:nvPicPr>
        <p:blipFill>
          <a:blip r:embed="rId2"/>
          <a:stretch/>
        </p:blipFill>
        <p:spPr>
          <a:xfrm>
            <a:off x="2529000" y="3200400"/>
            <a:ext cx="7133760" cy="24476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631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632" name="CustomShape 2"/>
          <p:cNvSpPr/>
          <p:nvPr/>
        </p:nvSpPr>
        <p:spPr>
          <a:xfrm>
            <a:off x="839160" y="276732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DEMO</a:t>
            </a:r>
            <a:endParaRPr/>
          </a:p>
        </p:txBody>
      </p:sp>
      <p:sp>
        <p:nvSpPr>
          <p:cNvPr id="633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719640" y="4932720"/>
            <a:ext cx="10745640" cy="3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c50e1f"/>
                </a:solidFill>
                <a:latin typeface="Arial"/>
                <a:ea typeface="DejaVu Sans"/>
              </a:rPr>
              <a:t>The End</a:t>
            </a:r>
            <a:endParaRPr/>
          </a:p>
        </p:txBody>
      </p:sp>
      <p:sp>
        <p:nvSpPr>
          <p:cNvPr id="635" name="CustomShape 2"/>
          <p:cNvSpPr/>
          <p:nvPr/>
        </p:nvSpPr>
        <p:spPr>
          <a:xfrm>
            <a:off x="719640" y="5659560"/>
            <a:ext cx="1074564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717171"/>
                </a:solidFill>
                <a:latin typeface="Arial"/>
                <a:ea typeface="DejaVu Sans"/>
              </a:rPr>
              <a:t>Alberto Vaccari | Yu Liu | Dapeng Lan</a:t>
            </a:r>
            <a:endParaRPr/>
          </a:p>
        </p:txBody>
      </p:sp>
      <p:sp>
        <p:nvSpPr>
          <p:cNvPr id="636" name="CustomShape 3"/>
          <p:cNvSpPr/>
          <p:nvPr/>
        </p:nvSpPr>
        <p:spPr>
          <a:xfrm>
            <a:off x="9509760" y="6217920"/>
            <a:ext cx="2192400" cy="546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47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48" name="CustomShape 2"/>
          <p:cNvSpPr/>
          <p:nvPr/>
        </p:nvSpPr>
        <p:spPr>
          <a:xfrm>
            <a:off x="839160" y="276732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System Diagram</a:t>
            </a:r>
            <a:endParaRPr/>
          </a:p>
        </p:txBody>
      </p:sp>
      <p:sp>
        <p:nvSpPr>
          <p:cNvPr id="449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51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52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System Diagram</a:t>
            </a:r>
            <a:endParaRPr/>
          </a:p>
        </p:txBody>
      </p:sp>
      <p:sp>
        <p:nvSpPr>
          <p:cNvPr id="453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55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56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System Diagram</a:t>
            </a:r>
            <a:endParaRPr/>
          </a:p>
        </p:txBody>
      </p:sp>
      <p:sp>
        <p:nvSpPr>
          <p:cNvPr id="457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8" name="" descr=""/>
          <p:cNvPicPr/>
          <p:nvPr/>
        </p:nvPicPr>
        <p:blipFill>
          <a:blip r:embed="rId2"/>
          <a:srcRect l="1550" t="2035" r="1741" b="2694"/>
          <a:stretch/>
        </p:blipFill>
        <p:spPr>
          <a:xfrm>
            <a:off x="2929680" y="1933560"/>
            <a:ext cx="6319800" cy="461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60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61" name="CustomShape 2"/>
          <p:cNvSpPr/>
          <p:nvPr/>
        </p:nvSpPr>
        <p:spPr>
          <a:xfrm>
            <a:off x="839160" y="276732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Objectives</a:t>
            </a:r>
            <a:endParaRPr/>
          </a:p>
        </p:txBody>
      </p:sp>
      <p:sp>
        <p:nvSpPr>
          <p:cNvPr id="462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83808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464" name="图片 3" descr=""/>
          <p:cNvPicPr/>
          <p:nvPr/>
        </p:nvPicPr>
        <p:blipFill>
          <a:blip r:embed="rId1"/>
          <a:stretch/>
        </p:blipFill>
        <p:spPr>
          <a:xfrm>
            <a:off x="0" y="365040"/>
            <a:ext cx="11175840" cy="706680"/>
          </a:xfrm>
          <a:prstGeom prst="rect">
            <a:avLst/>
          </a:prstGeom>
          <a:ln>
            <a:noFill/>
          </a:ln>
        </p:spPr>
      </p:pic>
      <p:sp>
        <p:nvSpPr>
          <p:cNvPr id="465" name="CustomShape 2"/>
          <p:cNvSpPr/>
          <p:nvPr/>
        </p:nvSpPr>
        <p:spPr>
          <a:xfrm>
            <a:off x="838800" y="7876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000000"/>
                </a:solidFill>
                <a:latin typeface="Arial"/>
                <a:ea typeface="宋体"/>
              </a:rPr>
              <a:t>Objectives</a:t>
            </a:r>
            <a:endParaRPr/>
          </a:p>
        </p:txBody>
      </p:sp>
      <p:sp>
        <p:nvSpPr>
          <p:cNvPr id="466" name="CustomShape 3"/>
          <p:cNvSpPr/>
          <p:nvPr/>
        </p:nvSpPr>
        <p:spPr>
          <a:xfrm>
            <a:off x="839160" y="222480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6960</TotalTime>
  <Application>LibreOffice/4.4.2.2$Linux_X86_64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en-US</dc:language>
  <cp:lastModifiedBy>nesh </cp:lastModifiedBy>
  <dcterms:modified xsi:type="dcterms:W3CDTF">2015-07-21T19:52:13Z</dcterms:modified>
  <cp:revision>16</cp:revision>
</cp:coreProperties>
</file>